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Quicksand" charset="1" panose="00000500000000000000"/>
      <p:regular r:id="rId12"/>
    </p:embeddedFont>
    <p:embeddedFont>
      <p:font typeface="Quicksand Bold" charset="1" panose="00000800000000000000"/>
      <p:regular r:id="rId13"/>
    </p:embeddedFont>
    <p:embeddedFont>
      <p:font typeface="Quicksand Light" charset="1" panose="00000400000000000000"/>
      <p:regular r:id="rId14"/>
    </p:embeddedFont>
    <p:embeddedFont>
      <p:font typeface="Quicksand Medium" charset="1" panose="00000600000000000000"/>
      <p:regular r:id="rId15"/>
    </p:embeddedFont>
    <p:embeddedFont>
      <p:font typeface="Be Vietnam" charset="1" panose="00000500000000000000"/>
      <p:regular r:id="rId16"/>
    </p:embeddedFont>
    <p:embeddedFont>
      <p:font typeface="Be Vietnam Italics" charset="1" panose="00000500000000000000"/>
      <p:regular r:id="rId17"/>
    </p:embeddedFont>
    <p:embeddedFont>
      <p:font typeface="Be Vietnam Thin" charset="1" panose="00000200000000000000"/>
      <p:regular r:id="rId18"/>
    </p:embeddedFont>
    <p:embeddedFont>
      <p:font typeface="Be Vietnam Thin Italics" charset="1" panose="00000300000000000000"/>
      <p:regular r:id="rId19"/>
    </p:embeddedFont>
    <p:embeddedFont>
      <p:font typeface="Be Vietnam Medium" charset="1" panose="00000600000000000000"/>
      <p:regular r:id="rId20"/>
    </p:embeddedFont>
    <p:embeddedFont>
      <p:font typeface="Be Vietnam Medium Italics" charset="1" panose="00000600000000000000"/>
      <p:regular r:id="rId21"/>
    </p:embeddedFont>
    <p:embeddedFont>
      <p:font typeface="Be Vietnam Ultra-Bold" charset="1" panose="00000900000000000000"/>
      <p:regular r:id="rId22"/>
    </p:embeddedFont>
    <p:embeddedFont>
      <p:font typeface="Be Vietnam Ultra-Bold Italics" charset="1" panose="00000900000000000000"/>
      <p:regular r:id="rId23"/>
    </p:embeddedFont>
    <p:embeddedFont>
      <p:font typeface="Montserrat" charset="1" panose="00000500000000000000"/>
      <p:regular r:id="rId24"/>
    </p:embeddedFont>
    <p:embeddedFont>
      <p:font typeface="Montserrat Bold" charset="1" panose="00000800000000000000"/>
      <p:regular r:id="rId25"/>
    </p:embeddedFont>
    <p:embeddedFont>
      <p:font typeface="Montserrat Italics" charset="1" panose="00000500000000000000"/>
      <p:regular r:id="rId26"/>
    </p:embeddedFont>
    <p:embeddedFont>
      <p:font typeface="Montserrat Bold Italics" charset="1" panose="00000800000000000000"/>
      <p:regular r:id="rId27"/>
    </p:embeddedFont>
    <p:embeddedFont>
      <p:font typeface="Montserrat Thin" charset="1" panose="00000300000000000000"/>
      <p:regular r:id="rId28"/>
    </p:embeddedFont>
    <p:embeddedFont>
      <p:font typeface="Montserrat Thin Italics" charset="1" panose="00000300000000000000"/>
      <p:regular r:id="rId29"/>
    </p:embeddedFont>
    <p:embeddedFont>
      <p:font typeface="Montserrat Extra-Light" charset="1" panose="00000300000000000000"/>
      <p:regular r:id="rId30"/>
    </p:embeddedFont>
    <p:embeddedFont>
      <p:font typeface="Montserrat Extra-Light Italics" charset="1" panose="00000300000000000000"/>
      <p:regular r:id="rId31"/>
    </p:embeddedFont>
    <p:embeddedFont>
      <p:font typeface="Montserrat Light" charset="1" panose="00000400000000000000"/>
      <p:regular r:id="rId32"/>
    </p:embeddedFont>
    <p:embeddedFont>
      <p:font typeface="Montserrat Light Italics" charset="1" panose="00000400000000000000"/>
      <p:regular r:id="rId33"/>
    </p:embeddedFont>
    <p:embeddedFont>
      <p:font typeface="Montserrat Medium" charset="1" panose="00000600000000000000"/>
      <p:regular r:id="rId34"/>
    </p:embeddedFont>
    <p:embeddedFont>
      <p:font typeface="Montserrat Medium Italics" charset="1" panose="00000600000000000000"/>
      <p:regular r:id="rId35"/>
    </p:embeddedFont>
    <p:embeddedFont>
      <p:font typeface="Montserrat Semi-Bold" charset="1" panose="00000700000000000000"/>
      <p:regular r:id="rId36"/>
    </p:embeddedFont>
    <p:embeddedFont>
      <p:font typeface="Montserrat Semi-Bold Italics" charset="1" panose="00000700000000000000"/>
      <p:regular r:id="rId37"/>
    </p:embeddedFont>
    <p:embeddedFont>
      <p:font typeface="Montserrat Ultra-Bold" charset="1" panose="00000900000000000000"/>
      <p:regular r:id="rId38"/>
    </p:embeddedFont>
    <p:embeddedFont>
      <p:font typeface="Montserrat Ultra-Bold Italics" charset="1" panose="00000900000000000000"/>
      <p:regular r:id="rId39"/>
    </p:embeddedFont>
    <p:embeddedFont>
      <p:font typeface="Montserrat Heavy" charset="1" panose="00000A00000000000000"/>
      <p:regular r:id="rId40"/>
    </p:embeddedFont>
    <p:embeddedFont>
      <p:font typeface="Montserrat Heavy Italics" charset="1" panose="00000A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sv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842659" y="1068800"/>
            <a:ext cx="6226141" cy="8149399"/>
          </a:xfrm>
          <a:custGeom>
            <a:avLst/>
            <a:gdLst/>
            <a:ahLst/>
            <a:cxnLst/>
            <a:rect r="r" b="b" t="t" l="l"/>
            <a:pathLst>
              <a:path h="8149399" w="6226141">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328517"/>
            <a:ext cx="8853878" cy="2555478"/>
          </a:xfrm>
          <a:prstGeom prst="rect">
            <a:avLst/>
          </a:prstGeom>
        </p:spPr>
        <p:txBody>
          <a:bodyPr anchor="t" rtlCol="false" tIns="0" lIns="0" bIns="0" rIns="0">
            <a:spAutoFit/>
          </a:bodyPr>
          <a:lstStyle/>
          <a:p>
            <a:pPr marL="0" indent="0" lvl="0">
              <a:lnSpc>
                <a:spcPts val="5000"/>
              </a:lnSpc>
            </a:pPr>
            <a:r>
              <a:rPr lang="en-US" sz="5000" spc="-210">
                <a:solidFill>
                  <a:srgbClr val="3139A8"/>
                </a:solidFill>
                <a:latin typeface="Be Vietnam Ultra-Bold"/>
              </a:rPr>
              <a:t>SISTEM PENGUMPUL DATA PARAMETER KONDISI POHON SAWIT BERBASIS INTERNET OF THING (IOT) </a:t>
            </a:r>
          </a:p>
        </p:txBody>
      </p:sp>
      <p:sp>
        <p:nvSpPr>
          <p:cNvPr name="TextBox 10" id="10"/>
          <p:cNvSpPr txBox="true"/>
          <p:nvPr/>
        </p:nvSpPr>
        <p:spPr>
          <a:xfrm rot="0">
            <a:off x="1219200" y="5331770"/>
            <a:ext cx="8398722" cy="1215291"/>
          </a:xfrm>
          <a:prstGeom prst="rect">
            <a:avLst/>
          </a:prstGeom>
        </p:spPr>
        <p:txBody>
          <a:bodyPr anchor="t" rtlCol="false" tIns="0" lIns="0" bIns="0" rIns="0">
            <a:spAutoFit/>
          </a:bodyPr>
          <a:lstStyle/>
          <a:p>
            <a:pPr>
              <a:lnSpc>
                <a:spcPts val="3180"/>
              </a:lnSpc>
            </a:pPr>
            <a:r>
              <a:rPr lang="en-US" sz="3000" spc="-126">
                <a:solidFill>
                  <a:srgbClr val="3139A8"/>
                </a:solidFill>
                <a:latin typeface="Be Vietnam"/>
              </a:rPr>
              <a:t>PENULIS : </a:t>
            </a:r>
          </a:p>
          <a:p>
            <a:pPr marL="0" indent="0" lvl="0">
              <a:lnSpc>
                <a:spcPts val="3180"/>
              </a:lnSpc>
            </a:pPr>
            <a:r>
              <a:rPr lang="en-US" sz="3000" spc="-126">
                <a:solidFill>
                  <a:srgbClr val="3139A8"/>
                </a:solidFill>
                <a:latin typeface="Be Vietnam"/>
              </a:rPr>
              <a:t>RETNO TRI WAHYUNI , MUHAMMAD HAFIZ , ELVA SUSIANTI</a:t>
            </a:r>
          </a:p>
        </p:txBody>
      </p:sp>
      <p:sp>
        <p:nvSpPr>
          <p:cNvPr name="TextBox 11" id="11"/>
          <p:cNvSpPr txBox="true"/>
          <p:nvPr/>
        </p:nvSpPr>
        <p:spPr>
          <a:xfrm rot="0">
            <a:off x="1219200" y="98310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PRESENTED BY SHALINA KALIFA PUTRI</a:t>
            </a:r>
          </a:p>
        </p:txBody>
      </p:sp>
      <p:sp>
        <p:nvSpPr>
          <p:cNvPr name="TextBox 12" id="12"/>
          <p:cNvSpPr txBox="true"/>
          <p:nvPr/>
        </p:nvSpPr>
        <p:spPr>
          <a:xfrm rot="0">
            <a:off x="1219200" y="6975685"/>
            <a:ext cx="9039078" cy="2338959"/>
          </a:xfrm>
          <a:prstGeom prst="rect">
            <a:avLst/>
          </a:prstGeom>
        </p:spPr>
        <p:txBody>
          <a:bodyPr anchor="t" rtlCol="false" tIns="0" lIns="0" bIns="0" rIns="0">
            <a:spAutoFit/>
          </a:bodyPr>
          <a:lstStyle/>
          <a:p>
            <a:pPr>
              <a:lnSpc>
                <a:spcPts val="2688"/>
              </a:lnSpc>
            </a:pPr>
            <a:r>
              <a:rPr lang="en-US" sz="2400" spc="-100">
                <a:solidFill>
                  <a:srgbClr val="090147"/>
                </a:solidFill>
                <a:latin typeface="Be Vietnam"/>
              </a:rPr>
              <a:t>SUMBER :</a:t>
            </a:r>
          </a:p>
          <a:p>
            <a:pPr>
              <a:lnSpc>
                <a:spcPts val="2688"/>
              </a:lnSpc>
            </a:pPr>
            <a:r>
              <a:rPr lang="en-US" sz="2400" spc="-100">
                <a:solidFill>
                  <a:srgbClr val="090147"/>
                </a:solidFill>
                <a:latin typeface="Be Vietnam"/>
              </a:rPr>
              <a:t>JURNAL COMPUTER SCIENCE AND INFORMATION TECHNOLOGY (COSCITECH) VOL. 4, NO. 1, APRIL 2023, HAL. 56-63</a:t>
            </a:r>
          </a:p>
          <a:p>
            <a:pPr>
              <a:lnSpc>
                <a:spcPts val="2688"/>
              </a:lnSpc>
            </a:pPr>
          </a:p>
          <a:p>
            <a:pPr>
              <a:lnSpc>
                <a:spcPts val="2688"/>
              </a:lnSpc>
            </a:pPr>
          </a:p>
          <a:p>
            <a:pPr>
              <a:lnSpc>
                <a:spcPts val="2688"/>
              </a:lnSpc>
            </a:pPr>
            <a:r>
              <a:rPr lang="en-US" sz="2400" spc="-100">
                <a:solidFill>
                  <a:srgbClr val="090147"/>
                </a:solidFill>
                <a:latin typeface="Be Vietnam"/>
              </a:rPr>
              <a:t>HTTP://EJURNAL.UMRI.AC.ID/INDEX.PHP/COSCITECH/INDEX</a:t>
            </a:r>
          </a:p>
          <a:p>
            <a:pPr algn="l" marL="0" indent="0" lvl="0">
              <a:lnSpc>
                <a:spcPts val="2688"/>
              </a:lnSpc>
              <a:spcBef>
                <a:spcPct val="0"/>
              </a:spcBef>
            </a:pPr>
            <a:r>
              <a:rPr lang="en-US" sz="2400" spc="-100">
                <a:solidFill>
                  <a:srgbClr val="090147"/>
                </a:solidFill>
                <a:latin typeface="Be Vietnam"/>
              </a:rPr>
              <a:t>P-ISSN: 2723-567X</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005717" y="1821359"/>
            <a:ext cx="7253583" cy="6644282"/>
          </a:xfrm>
          <a:custGeom>
            <a:avLst/>
            <a:gdLst/>
            <a:ahLst/>
            <a:cxnLst/>
            <a:rect r="r" b="b" t="t" l="l"/>
            <a:pathLst>
              <a:path h="6644282" w="7253583">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028700" y="3984070"/>
            <a:ext cx="8115300" cy="3151882"/>
          </a:xfrm>
          <a:prstGeom prst="rect">
            <a:avLst/>
          </a:prstGeom>
        </p:spPr>
        <p:txBody>
          <a:bodyPr anchor="t" rtlCol="false" tIns="0" lIns="0" bIns="0" rIns="0">
            <a:spAutoFit/>
          </a:bodyPr>
          <a:lstStyle/>
          <a:p>
            <a:pPr algn="ctr" marL="0" indent="0" lvl="0">
              <a:lnSpc>
                <a:spcPts val="8127"/>
              </a:lnSpc>
            </a:pPr>
            <a:r>
              <a:rPr lang="en-US" sz="8465" spc="-355">
                <a:solidFill>
                  <a:srgbClr val="3139A8"/>
                </a:solidFill>
                <a:latin typeface="Be Vietnam Ultra-Bold"/>
              </a:rPr>
              <a:t>TERIMA KASIH ATAS PERHATIANNYA!</a:t>
            </a:r>
          </a:p>
        </p:txBody>
      </p:sp>
      <p:sp>
        <p:nvSpPr>
          <p:cNvPr name="TextBox 10" id="10"/>
          <p:cNvSpPr txBox="true"/>
          <p:nvPr/>
        </p:nvSpPr>
        <p:spPr>
          <a:xfrm rot="0">
            <a:off x="1219200" y="98310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PRESENTED BY SHALINA KALIFA PUTRI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9499365" y="2718520"/>
            <a:ext cx="7759935" cy="4849959"/>
          </a:xfrm>
          <a:custGeom>
            <a:avLst/>
            <a:gdLst/>
            <a:ahLst/>
            <a:cxnLst/>
            <a:rect r="r" b="b" t="t" l="l"/>
            <a:pathLst>
              <a:path h="4849959" w="7759935">
                <a:moveTo>
                  <a:pt x="0" y="0"/>
                </a:moveTo>
                <a:lnTo>
                  <a:pt x="7759935" y="0"/>
                </a:lnTo>
                <a:lnTo>
                  <a:pt x="7759935" y="4849960"/>
                </a:lnTo>
                <a:lnTo>
                  <a:pt x="0" y="4849960"/>
                </a:lnTo>
                <a:lnTo>
                  <a:pt x="0" y="0"/>
                </a:lnTo>
                <a:close/>
              </a:path>
            </a:pathLst>
          </a:custGeom>
          <a:blipFill>
            <a:blip r:embed="rId2"/>
            <a:stretch>
              <a:fillRect l="0" t="0" r="0" b="0"/>
            </a:stretch>
          </a:blipFill>
        </p:spPr>
      </p:sp>
      <p:sp>
        <p:nvSpPr>
          <p:cNvPr name="TextBox 3" id="3"/>
          <p:cNvSpPr txBox="true"/>
          <p:nvPr/>
        </p:nvSpPr>
        <p:spPr>
          <a:xfrm rot="0">
            <a:off x="1219200" y="2890758"/>
            <a:ext cx="8385935" cy="1060451"/>
          </a:xfrm>
          <a:prstGeom prst="rect">
            <a:avLst/>
          </a:prstGeom>
        </p:spPr>
        <p:txBody>
          <a:bodyPr anchor="t" rtlCol="false" tIns="0" lIns="0" bIns="0" rIns="0">
            <a:spAutoFit/>
          </a:bodyPr>
          <a:lstStyle/>
          <a:p>
            <a:pPr marL="0" indent="0" lvl="0">
              <a:lnSpc>
                <a:spcPts val="8000"/>
              </a:lnSpc>
            </a:pPr>
            <a:r>
              <a:rPr lang="en-US" sz="8000" spc="-336">
                <a:solidFill>
                  <a:srgbClr val="3139A8"/>
                </a:solidFill>
                <a:latin typeface="Be Vietnam Ultra-Bold"/>
              </a:rPr>
              <a:t>LATAR BELAKANG</a:t>
            </a:r>
          </a:p>
        </p:txBody>
      </p:sp>
      <p:sp>
        <p:nvSpPr>
          <p:cNvPr name="TextBox 4" id="4"/>
          <p:cNvSpPr txBox="true"/>
          <p:nvPr/>
        </p:nvSpPr>
        <p:spPr>
          <a:xfrm rot="0">
            <a:off x="1449768" y="4407297"/>
            <a:ext cx="7924800" cy="2026259"/>
          </a:xfrm>
          <a:prstGeom prst="rect">
            <a:avLst/>
          </a:prstGeom>
        </p:spPr>
        <p:txBody>
          <a:bodyPr anchor="t" rtlCol="false" tIns="0" lIns="0" bIns="0" rIns="0">
            <a:spAutoFit/>
          </a:bodyPr>
          <a:lstStyle/>
          <a:p>
            <a:pPr>
              <a:lnSpc>
                <a:spcPts val="3239"/>
              </a:lnSpc>
            </a:pPr>
            <a:r>
              <a:rPr lang="en-US" sz="1999">
                <a:solidFill>
                  <a:srgbClr val="3139A8"/>
                </a:solidFill>
                <a:latin typeface="Quicksand Medium"/>
              </a:rPr>
              <a:t>Kurangnya data yang memadai untuk menganalisis dan mengevaluasi kondisi pohon sawit yang menjadi hambatan dalam pengelolaan perkebunan pohon sawit. Oleh karena itu, pengembangan sistem IOT ini diharapkan dapat memberikan solusi untuk mengatasi masalah tersebut.</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6C892"/>
        </a:solidFill>
      </p:bgPr>
    </p:bg>
    <p:spTree>
      <p:nvGrpSpPr>
        <p:cNvPr id="1" name=""/>
        <p:cNvGrpSpPr/>
        <p:nvPr/>
      </p:nvGrpSpPr>
      <p:grpSpPr>
        <a:xfrm>
          <a:off x="0" y="0"/>
          <a:ext cx="0" cy="0"/>
          <a:chOff x="0" y="0"/>
          <a:chExt cx="0" cy="0"/>
        </a:xfrm>
      </p:grpSpPr>
      <p:grpSp>
        <p:nvGrpSpPr>
          <p:cNvPr name="Group 2" id="2"/>
          <p:cNvGrpSpPr/>
          <p:nvPr/>
        </p:nvGrpSpPr>
        <p:grpSpPr>
          <a:xfrm rot="0">
            <a:off x="6523313" y="-398871"/>
            <a:ext cx="13011431" cy="11319326"/>
            <a:chOff x="0" y="0"/>
            <a:chExt cx="3290424" cy="2862513"/>
          </a:xfrm>
        </p:grpSpPr>
        <p:sp>
          <p:nvSpPr>
            <p:cNvPr name="Freeform 3" id="3"/>
            <p:cNvSpPr/>
            <p:nvPr/>
          </p:nvSpPr>
          <p:spPr>
            <a:xfrm flipH="false" flipV="false" rot="0">
              <a:off x="0" y="0"/>
              <a:ext cx="3290424" cy="2862513"/>
            </a:xfrm>
            <a:custGeom>
              <a:avLst/>
              <a:gdLst/>
              <a:ahLst/>
              <a:cxnLst/>
              <a:rect r="r" b="b" t="t" l="l"/>
              <a:pathLst>
                <a:path h="2862513" w="3290424">
                  <a:moveTo>
                    <a:pt x="0" y="0"/>
                  </a:moveTo>
                  <a:lnTo>
                    <a:pt x="3290424" y="0"/>
                  </a:lnTo>
                  <a:lnTo>
                    <a:pt x="3290424" y="2862513"/>
                  </a:lnTo>
                  <a:lnTo>
                    <a:pt x="0" y="2862513"/>
                  </a:lnTo>
                  <a:close/>
                </a:path>
              </a:pathLst>
            </a:custGeom>
            <a:solidFill>
              <a:srgbClr val="090147"/>
            </a:solidFill>
          </p:spPr>
        </p:sp>
        <p:sp>
          <p:nvSpPr>
            <p:cNvPr name="TextBox 4" id="4"/>
            <p:cNvSpPr txBox="true"/>
            <p:nvPr/>
          </p:nvSpPr>
          <p:spPr>
            <a:xfrm>
              <a:off x="0" y="19050"/>
              <a:ext cx="3290424" cy="2843463"/>
            </a:xfrm>
            <a:prstGeom prst="rect">
              <a:avLst/>
            </a:prstGeom>
          </p:spPr>
          <p:txBody>
            <a:bodyPr anchor="ctr" rtlCol="false" tIns="50800" lIns="50800" bIns="50800" rIns="50800"/>
            <a:lstStyle/>
            <a:p>
              <a:pPr algn="ctr">
                <a:lnSpc>
                  <a:spcPts val="2266"/>
                </a:lnSpc>
              </a:pPr>
            </a:p>
          </p:txBody>
        </p:sp>
      </p:grpSp>
      <p:sp>
        <p:nvSpPr>
          <p:cNvPr name="TextBox 5" id="5"/>
          <p:cNvSpPr txBox="true"/>
          <p:nvPr/>
        </p:nvSpPr>
        <p:spPr>
          <a:xfrm rot="0">
            <a:off x="1474032" y="1066800"/>
            <a:ext cx="14631758" cy="1024890"/>
          </a:xfrm>
          <a:prstGeom prst="rect">
            <a:avLst/>
          </a:prstGeom>
        </p:spPr>
        <p:txBody>
          <a:bodyPr anchor="t" rtlCol="false" tIns="0" lIns="0" bIns="0" rIns="0">
            <a:spAutoFit/>
          </a:bodyPr>
          <a:lstStyle/>
          <a:p>
            <a:pPr marL="0" indent="0" lvl="0">
              <a:lnSpc>
                <a:spcPts val="7979"/>
              </a:lnSpc>
            </a:pPr>
            <a:r>
              <a:rPr lang="en-US" sz="6999" spc="-293">
                <a:solidFill>
                  <a:srgbClr val="FFFFFF"/>
                </a:solidFill>
                <a:latin typeface="Be Vietnam Ultra-Bold"/>
              </a:rPr>
              <a:t>TUJUAN DAN MANFAAT PENELITIAN</a:t>
            </a:r>
          </a:p>
        </p:txBody>
      </p:sp>
      <p:sp>
        <p:nvSpPr>
          <p:cNvPr name="TextBox 6" id="6"/>
          <p:cNvSpPr txBox="true"/>
          <p:nvPr/>
        </p:nvSpPr>
        <p:spPr>
          <a:xfrm rot="0">
            <a:off x="741110" y="4281684"/>
            <a:ext cx="5216418" cy="3810338"/>
          </a:xfrm>
          <a:prstGeom prst="rect">
            <a:avLst/>
          </a:prstGeom>
        </p:spPr>
        <p:txBody>
          <a:bodyPr anchor="t" rtlCol="false" tIns="0" lIns="0" bIns="0" rIns="0">
            <a:spAutoFit/>
          </a:bodyPr>
          <a:lstStyle/>
          <a:p>
            <a:pPr>
              <a:lnSpc>
                <a:spcPts val="4339"/>
              </a:lnSpc>
            </a:pPr>
            <a:r>
              <a:rPr lang="en-US" sz="2678">
                <a:solidFill>
                  <a:srgbClr val="FFFFFF"/>
                </a:solidFill>
                <a:latin typeface="Quicksand Medium"/>
              </a:rPr>
              <a:t>Mengevaluasi potensi peningkatan produktivitas perkebunan kelapa sawit melalui penerapan sistem monitoring berbasis IoT dan QR Code dan mengakses dari jarak jauh.</a:t>
            </a:r>
          </a:p>
        </p:txBody>
      </p:sp>
      <p:sp>
        <p:nvSpPr>
          <p:cNvPr name="TextBox 7" id="7"/>
          <p:cNvSpPr txBox="true"/>
          <p:nvPr/>
        </p:nvSpPr>
        <p:spPr>
          <a:xfrm rot="0">
            <a:off x="8789911" y="4234059"/>
            <a:ext cx="7570711" cy="3225165"/>
          </a:xfrm>
          <a:prstGeom prst="rect">
            <a:avLst/>
          </a:prstGeom>
        </p:spPr>
        <p:txBody>
          <a:bodyPr anchor="t" rtlCol="false" tIns="0" lIns="0" bIns="0" rIns="0">
            <a:spAutoFit/>
          </a:bodyPr>
          <a:lstStyle/>
          <a:p>
            <a:pPr marL="863599" indent="-431800" lvl="1">
              <a:lnSpc>
                <a:spcPts val="6479"/>
              </a:lnSpc>
              <a:buFont typeface="Arial"/>
              <a:buChar char="•"/>
            </a:pPr>
            <a:r>
              <a:rPr lang="en-US" sz="3999">
                <a:solidFill>
                  <a:srgbClr val="FFFFFF"/>
                </a:solidFill>
                <a:latin typeface="Quicksand Medium"/>
              </a:rPr>
              <a:t>Peningkatan Produktivitas</a:t>
            </a:r>
          </a:p>
          <a:p>
            <a:pPr marL="863599" indent="-431800" lvl="1">
              <a:lnSpc>
                <a:spcPts val="6479"/>
              </a:lnSpc>
              <a:buFont typeface="Arial"/>
              <a:buChar char="•"/>
            </a:pPr>
            <a:r>
              <a:rPr lang="en-US" sz="3999">
                <a:solidFill>
                  <a:srgbClr val="FFFFFF"/>
                </a:solidFill>
                <a:latin typeface="Quicksand Medium"/>
              </a:rPr>
              <a:t>Penghematan Biaya </a:t>
            </a:r>
          </a:p>
          <a:p>
            <a:pPr marL="863599" indent="-431800" lvl="1">
              <a:lnSpc>
                <a:spcPts val="6479"/>
              </a:lnSpc>
              <a:buFont typeface="Arial"/>
              <a:buChar char="•"/>
            </a:pPr>
            <a:r>
              <a:rPr lang="en-US" sz="3999">
                <a:solidFill>
                  <a:srgbClr val="FFFFFF"/>
                </a:solidFill>
                <a:latin typeface="Quicksand Medium"/>
              </a:rPr>
              <a:t>Pengembangan Teknologi</a:t>
            </a:r>
          </a:p>
          <a:p>
            <a:pPr marL="863599" indent="-431800" lvl="1">
              <a:lnSpc>
                <a:spcPts val="6479"/>
              </a:lnSpc>
              <a:buFont typeface="Arial"/>
              <a:buChar char="•"/>
            </a:pPr>
            <a:r>
              <a:rPr lang="en-US" sz="3999">
                <a:solidFill>
                  <a:srgbClr val="FFFFFF"/>
                </a:solidFill>
                <a:latin typeface="Quicksand Medium"/>
              </a:rPr>
              <a:t>Efisiensi Pengelolaan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028700" y="3900115"/>
            <a:ext cx="9336377" cy="4752537"/>
            <a:chOff x="0" y="0"/>
            <a:chExt cx="2361050" cy="1201856"/>
          </a:xfrm>
        </p:grpSpPr>
        <p:sp>
          <p:nvSpPr>
            <p:cNvPr name="Freeform 3" id="3"/>
            <p:cNvSpPr/>
            <p:nvPr/>
          </p:nvSpPr>
          <p:spPr>
            <a:xfrm flipH="false" flipV="false" rot="0">
              <a:off x="0" y="0"/>
              <a:ext cx="2361050" cy="1201856"/>
            </a:xfrm>
            <a:custGeom>
              <a:avLst/>
              <a:gdLst/>
              <a:ahLst/>
              <a:cxnLst/>
              <a:rect r="r" b="b" t="t" l="l"/>
              <a:pathLst>
                <a:path h="1201856" w="2361050">
                  <a:moveTo>
                    <a:pt x="0" y="0"/>
                  </a:moveTo>
                  <a:lnTo>
                    <a:pt x="2361050" y="0"/>
                  </a:lnTo>
                  <a:lnTo>
                    <a:pt x="2361050" y="1201856"/>
                  </a:lnTo>
                  <a:lnTo>
                    <a:pt x="0" y="1201856"/>
                  </a:lnTo>
                  <a:close/>
                </a:path>
              </a:pathLst>
            </a:custGeom>
            <a:solidFill>
              <a:srgbClr val="5383FF"/>
            </a:solidFill>
          </p:spPr>
        </p:sp>
        <p:sp>
          <p:nvSpPr>
            <p:cNvPr name="TextBox 4" id="4"/>
            <p:cNvSpPr txBox="true"/>
            <p:nvPr/>
          </p:nvSpPr>
          <p:spPr>
            <a:xfrm>
              <a:off x="0" y="19050"/>
              <a:ext cx="2361050" cy="1182806"/>
            </a:xfrm>
            <a:prstGeom prst="rect">
              <a:avLst/>
            </a:prstGeom>
          </p:spPr>
          <p:txBody>
            <a:bodyPr anchor="ctr" rtlCol="false" tIns="50800" lIns="50800" bIns="50800" rIns="50800"/>
            <a:lstStyle/>
            <a:p>
              <a:pPr algn="ctr">
                <a:lnSpc>
                  <a:spcPts val="2266"/>
                </a:lnSpc>
              </a:pPr>
            </a:p>
          </p:txBody>
        </p:sp>
      </p:grpSp>
      <p:grpSp>
        <p:nvGrpSpPr>
          <p:cNvPr name="Group 5" id="5"/>
          <p:cNvGrpSpPr/>
          <p:nvPr/>
        </p:nvGrpSpPr>
        <p:grpSpPr>
          <a:xfrm rot="0">
            <a:off x="10736797" y="3900115"/>
            <a:ext cx="6522503" cy="4752537"/>
            <a:chOff x="0" y="0"/>
            <a:chExt cx="1649458" cy="1201856"/>
          </a:xfrm>
        </p:grpSpPr>
        <p:sp>
          <p:nvSpPr>
            <p:cNvPr name="Freeform 6" id="6"/>
            <p:cNvSpPr/>
            <p:nvPr/>
          </p:nvSpPr>
          <p:spPr>
            <a:xfrm flipH="false" flipV="false" rot="0">
              <a:off x="0" y="0"/>
              <a:ext cx="1649457" cy="1201856"/>
            </a:xfrm>
            <a:custGeom>
              <a:avLst/>
              <a:gdLst/>
              <a:ahLst/>
              <a:cxnLst/>
              <a:rect r="r" b="b" t="t" l="l"/>
              <a:pathLst>
                <a:path h="1201856" w="1649457">
                  <a:moveTo>
                    <a:pt x="0" y="0"/>
                  </a:moveTo>
                  <a:lnTo>
                    <a:pt x="1649457" y="0"/>
                  </a:lnTo>
                  <a:lnTo>
                    <a:pt x="1649457" y="1201856"/>
                  </a:lnTo>
                  <a:lnTo>
                    <a:pt x="0" y="1201856"/>
                  </a:lnTo>
                  <a:close/>
                </a:path>
              </a:pathLst>
            </a:custGeom>
            <a:solidFill>
              <a:srgbClr val="3139A8"/>
            </a:solidFill>
          </p:spPr>
        </p:sp>
        <p:sp>
          <p:nvSpPr>
            <p:cNvPr name="TextBox 7" id="7"/>
            <p:cNvSpPr txBox="true"/>
            <p:nvPr/>
          </p:nvSpPr>
          <p:spPr>
            <a:xfrm>
              <a:off x="0" y="19050"/>
              <a:ext cx="1649458" cy="1182806"/>
            </a:xfrm>
            <a:prstGeom prst="rect">
              <a:avLst/>
            </a:prstGeom>
          </p:spPr>
          <p:txBody>
            <a:bodyPr anchor="ctr" rtlCol="false" tIns="50800" lIns="50800" bIns="50800" rIns="50800"/>
            <a:lstStyle/>
            <a:p>
              <a:pPr algn="ctr">
                <a:lnSpc>
                  <a:spcPts val="2266"/>
                </a:lnSpc>
              </a:pPr>
            </a:p>
          </p:txBody>
        </p:sp>
      </p:grpSp>
      <p:sp>
        <p:nvSpPr>
          <p:cNvPr name="Freeform 8" id="8"/>
          <p:cNvSpPr/>
          <p:nvPr/>
        </p:nvSpPr>
        <p:spPr>
          <a:xfrm flipH="false" flipV="false" rot="0">
            <a:off x="11318881" y="4269994"/>
            <a:ext cx="5358335" cy="4012780"/>
          </a:xfrm>
          <a:custGeom>
            <a:avLst/>
            <a:gdLst/>
            <a:ahLst/>
            <a:cxnLst/>
            <a:rect r="r" b="b" t="t" l="l"/>
            <a:pathLst>
              <a:path h="4012780" w="5358335">
                <a:moveTo>
                  <a:pt x="0" y="0"/>
                </a:moveTo>
                <a:lnTo>
                  <a:pt x="5358335" y="0"/>
                </a:lnTo>
                <a:lnTo>
                  <a:pt x="5358335" y="4012779"/>
                </a:lnTo>
                <a:lnTo>
                  <a:pt x="0" y="4012779"/>
                </a:lnTo>
                <a:lnTo>
                  <a:pt x="0" y="0"/>
                </a:lnTo>
                <a:close/>
              </a:path>
            </a:pathLst>
          </a:custGeom>
          <a:blipFill>
            <a:blip r:embed="rId2"/>
            <a:stretch>
              <a:fillRect l="0" t="0" r="0" b="0"/>
            </a:stretch>
          </a:blipFill>
        </p:spPr>
      </p:sp>
      <p:sp>
        <p:nvSpPr>
          <p:cNvPr name="TextBox 9" id="9"/>
          <p:cNvSpPr txBox="true"/>
          <p:nvPr/>
        </p:nvSpPr>
        <p:spPr>
          <a:xfrm rot="0">
            <a:off x="2474521" y="1181100"/>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METODOLOGI PENELITIAN</a:t>
            </a:r>
          </a:p>
        </p:txBody>
      </p:sp>
      <p:sp>
        <p:nvSpPr>
          <p:cNvPr name="TextBox 10" id="10"/>
          <p:cNvSpPr txBox="true"/>
          <p:nvPr/>
        </p:nvSpPr>
        <p:spPr>
          <a:xfrm rot="0">
            <a:off x="5461040" y="4303299"/>
            <a:ext cx="4643531" cy="3879493"/>
          </a:xfrm>
          <a:prstGeom prst="rect">
            <a:avLst/>
          </a:prstGeom>
        </p:spPr>
        <p:txBody>
          <a:bodyPr anchor="t" rtlCol="false" tIns="0" lIns="0" bIns="0" rIns="0">
            <a:spAutoFit/>
          </a:bodyPr>
          <a:lstStyle/>
          <a:p>
            <a:pPr algn="ctr">
              <a:lnSpc>
                <a:spcPts val="3119"/>
              </a:lnSpc>
            </a:pPr>
            <a:r>
              <a:rPr lang="en-US" sz="1999">
                <a:solidFill>
                  <a:srgbClr val="FFFFFF"/>
                </a:solidFill>
                <a:latin typeface="Montserrat Medium"/>
              </a:rPr>
              <a:t>pengembangan sistem pengumpulan data yang terdiri dari sistem pembaca QR code dan penginputan data melalui LCD touch screen. Data QR code dan data input melalui LCD kemudian diproses oleh Arduino dan dikirimkan ke database server melalui jaringan wifi dengan perantara modul ESP8266</a:t>
            </a:r>
          </a:p>
        </p:txBody>
      </p:sp>
      <p:sp>
        <p:nvSpPr>
          <p:cNvPr name="TextBox 11" id="11"/>
          <p:cNvSpPr txBox="true"/>
          <p:nvPr/>
        </p:nvSpPr>
        <p:spPr>
          <a:xfrm rot="0">
            <a:off x="1438893" y="4813581"/>
            <a:ext cx="3682043" cy="2954180"/>
          </a:xfrm>
          <a:prstGeom prst="rect">
            <a:avLst/>
          </a:prstGeom>
        </p:spPr>
        <p:txBody>
          <a:bodyPr anchor="t" rtlCol="false" tIns="0" lIns="0" bIns="0" rIns="0">
            <a:spAutoFit/>
          </a:bodyPr>
          <a:lstStyle/>
          <a:p>
            <a:pPr algn="ctr">
              <a:lnSpc>
                <a:spcPts val="3845"/>
              </a:lnSpc>
            </a:pPr>
            <a:r>
              <a:rPr lang="en-US" sz="3733">
                <a:solidFill>
                  <a:srgbClr val="FFFFFF"/>
                </a:solidFill>
                <a:latin typeface="Arimo Bold"/>
              </a:rPr>
              <a:t>Pengembangan Sistem Pengumpulan dan </a:t>
            </a:r>
          </a:p>
          <a:p>
            <a:pPr algn="ctr">
              <a:lnSpc>
                <a:spcPts val="3845"/>
              </a:lnSpc>
            </a:pPr>
            <a:r>
              <a:rPr lang="en-US" sz="3733">
                <a:solidFill>
                  <a:srgbClr val="FFFFFF"/>
                </a:solidFill>
                <a:latin typeface="Arimo Bold"/>
              </a:rPr>
              <a:t>Pengiriman Data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028700" y="3900115"/>
            <a:ext cx="9336377" cy="4752537"/>
            <a:chOff x="0" y="0"/>
            <a:chExt cx="2361050" cy="1201856"/>
          </a:xfrm>
        </p:grpSpPr>
        <p:sp>
          <p:nvSpPr>
            <p:cNvPr name="Freeform 3" id="3"/>
            <p:cNvSpPr/>
            <p:nvPr/>
          </p:nvSpPr>
          <p:spPr>
            <a:xfrm flipH="false" flipV="false" rot="0">
              <a:off x="0" y="0"/>
              <a:ext cx="2361050" cy="1201856"/>
            </a:xfrm>
            <a:custGeom>
              <a:avLst/>
              <a:gdLst/>
              <a:ahLst/>
              <a:cxnLst/>
              <a:rect r="r" b="b" t="t" l="l"/>
              <a:pathLst>
                <a:path h="1201856" w="2361050">
                  <a:moveTo>
                    <a:pt x="0" y="0"/>
                  </a:moveTo>
                  <a:lnTo>
                    <a:pt x="2361050" y="0"/>
                  </a:lnTo>
                  <a:lnTo>
                    <a:pt x="2361050" y="1201856"/>
                  </a:lnTo>
                  <a:lnTo>
                    <a:pt x="0" y="1201856"/>
                  </a:lnTo>
                  <a:close/>
                </a:path>
              </a:pathLst>
            </a:custGeom>
            <a:solidFill>
              <a:srgbClr val="5383FF"/>
            </a:solidFill>
          </p:spPr>
        </p:sp>
        <p:sp>
          <p:nvSpPr>
            <p:cNvPr name="TextBox 4" id="4"/>
            <p:cNvSpPr txBox="true"/>
            <p:nvPr/>
          </p:nvSpPr>
          <p:spPr>
            <a:xfrm>
              <a:off x="0" y="19050"/>
              <a:ext cx="2361050" cy="1182806"/>
            </a:xfrm>
            <a:prstGeom prst="rect">
              <a:avLst/>
            </a:prstGeom>
          </p:spPr>
          <p:txBody>
            <a:bodyPr anchor="ctr" rtlCol="false" tIns="50800" lIns="50800" bIns="50800" rIns="50800"/>
            <a:lstStyle/>
            <a:p>
              <a:pPr algn="ctr">
                <a:lnSpc>
                  <a:spcPts val="2266"/>
                </a:lnSpc>
              </a:pPr>
            </a:p>
          </p:txBody>
        </p:sp>
      </p:grpSp>
      <p:grpSp>
        <p:nvGrpSpPr>
          <p:cNvPr name="Group 5" id="5"/>
          <p:cNvGrpSpPr/>
          <p:nvPr/>
        </p:nvGrpSpPr>
        <p:grpSpPr>
          <a:xfrm rot="0">
            <a:off x="10736797" y="3900115"/>
            <a:ext cx="6522503" cy="4752537"/>
            <a:chOff x="0" y="0"/>
            <a:chExt cx="1649458" cy="1201856"/>
          </a:xfrm>
        </p:grpSpPr>
        <p:sp>
          <p:nvSpPr>
            <p:cNvPr name="Freeform 6" id="6"/>
            <p:cNvSpPr/>
            <p:nvPr/>
          </p:nvSpPr>
          <p:spPr>
            <a:xfrm flipH="false" flipV="false" rot="0">
              <a:off x="0" y="0"/>
              <a:ext cx="1649457" cy="1201856"/>
            </a:xfrm>
            <a:custGeom>
              <a:avLst/>
              <a:gdLst/>
              <a:ahLst/>
              <a:cxnLst/>
              <a:rect r="r" b="b" t="t" l="l"/>
              <a:pathLst>
                <a:path h="1201856" w="1649457">
                  <a:moveTo>
                    <a:pt x="0" y="0"/>
                  </a:moveTo>
                  <a:lnTo>
                    <a:pt x="1649457" y="0"/>
                  </a:lnTo>
                  <a:lnTo>
                    <a:pt x="1649457" y="1201856"/>
                  </a:lnTo>
                  <a:lnTo>
                    <a:pt x="0" y="1201856"/>
                  </a:lnTo>
                  <a:close/>
                </a:path>
              </a:pathLst>
            </a:custGeom>
            <a:solidFill>
              <a:srgbClr val="FD696E"/>
            </a:solidFill>
          </p:spPr>
        </p:sp>
        <p:sp>
          <p:nvSpPr>
            <p:cNvPr name="TextBox 7" id="7"/>
            <p:cNvSpPr txBox="true"/>
            <p:nvPr/>
          </p:nvSpPr>
          <p:spPr>
            <a:xfrm>
              <a:off x="0" y="19050"/>
              <a:ext cx="1649458" cy="1182806"/>
            </a:xfrm>
            <a:prstGeom prst="rect">
              <a:avLst/>
            </a:prstGeom>
          </p:spPr>
          <p:txBody>
            <a:bodyPr anchor="ctr" rtlCol="false" tIns="50800" lIns="50800" bIns="50800" rIns="50800"/>
            <a:lstStyle/>
            <a:p>
              <a:pPr algn="ctr">
                <a:lnSpc>
                  <a:spcPts val="2266"/>
                </a:lnSpc>
              </a:pPr>
            </a:p>
          </p:txBody>
        </p:sp>
      </p:grpSp>
      <p:sp>
        <p:nvSpPr>
          <p:cNvPr name="Freeform 8" id="8"/>
          <p:cNvSpPr/>
          <p:nvPr/>
        </p:nvSpPr>
        <p:spPr>
          <a:xfrm flipH="false" flipV="false" rot="0">
            <a:off x="10819219" y="5022236"/>
            <a:ext cx="6357659" cy="2063676"/>
          </a:xfrm>
          <a:custGeom>
            <a:avLst/>
            <a:gdLst/>
            <a:ahLst/>
            <a:cxnLst/>
            <a:rect r="r" b="b" t="t" l="l"/>
            <a:pathLst>
              <a:path h="2063676" w="6357659">
                <a:moveTo>
                  <a:pt x="0" y="0"/>
                </a:moveTo>
                <a:lnTo>
                  <a:pt x="6357659" y="0"/>
                </a:lnTo>
                <a:lnTo>
                  <a:pt x="6357659" y="2063676"/>
                </a:lnTo>
                <a:lnTo>
                  <a:pt x="0" y="2063676"/>
                </a:lnTo>
                <a:lnTo>
                  <a:pt x="0" y="0"/>
                </a:lnTo>
                <a:close/>
              </a:path>
            </a:pathLst>
          </a:custGeom>
          <a:blipFill>
            <a:blip r:embed="rId2"/>
            <a:stretch>
              <a:fillRect l="0" t="0" r="0" b="0"/>
            </a:stretch>
          </a:blipFill>
        </p:spPr>
      </p:sp>
      <p:sp>
        <p:nvSpPr>
          <p:cNvPr name="TextBox 9" id="9"/>
          <p:cNvSpPr txBox="true"/>
          <p:nvPr/>
        </p:nvSpPr>
        <p:spPr>
          <a:xfrm rot="0">
            <a:off x="2474521" y="1181100"/>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METODOLOGI PENELITIAN</a:t>
            </a:r>
          </a:p>
        </p:txBody>
      </p:sp>
      <p:sp>
        <p:nvSpPr>
          <p:cNvPr name="TextBox 10" id="10"/>
          <p:cNvSpPr txBox="true"/>
          <p:nvPr/>
        </p:nvSpPr>
        <p:spPr>
          <a:xfrm rot="0">
            <a:off x="5696889" y="4235138"/>
            <a:ext cx="4286259" cy="4006291"/>
          </a:xfrm>
          <a:prstGeom prst="rect">
            <a:avLst/>
          </a:prstGeom>
        </p:spPr>
        <p:txBody>
          <a:bodyPr anchor="t" rtlCol="false" tIns="0" lIns="0" bIns="0" rIns="0">
            <a:spAutoFit/>
          </a:bodyPr>
          <a:lstStyle/>
          <a:p>
            <a:pPr algn="ctr">
              <a:lnSpc>
                <a:spcPts val="3599"/>
              </a:lnSpc>
            </a:pPr>
            <a:r>
              <a:rPr lang="en-US" sz="2307">
                <a:solidFill>
                  <a:srgbClr val="FFFFFF"/>
                </a:solidFill>
                <a:latin typeface="Montserrat Medium"/>
              </a:rPr>
              <a:t>Menyimpan data yang dikirimkan oleh sistem pengumpulan data. Tahapan ini melibatkan pembuatan dan pengujian database untuk memastikan data dapat diterima dan disimpan dengan baik</a:t>
            </a:r>
          </a:p>
        </p:txBody>
      </p:sp>
      <p:sp>
        <p:nvSpPr>
          <p:cNvPr name="TextBox 11" id="11"/>
          <p:cNvSpPr txBox="true"/>
          <p:nvPr/>
        </p:nvSpPr>
        <p:spPr>
          <a:xfrm rot="0">
            <a:off x="1389577" y="5504955"/>
            <a:ext cx="3892075" cy="1580956"/>
          </a:xfrm>
          <a:prstGeom prst="rect">
            <a:avLst/>
          </a:prstGeom>
        </p:spPr>
        <p:txBody>
          <a:bodyPr anchor="t" rtlCol="false" tIns="0" lIns="0" bIns="0" rIns="0">
            <a:spAutoFit/>
          </a:bodyPr>
          <a:lstStyle/>
          <a:p>
            <a:pPr algn="ctr">
              <a:lnSpc>
                <a:spcPts val="4065"/>
              </a:lnSpc>
            </a:pPr>
            <a:r>
              <a:rPr lang="en-US" sz="3946">
                <a:solidFill>
                  <a:srgbClr val="FFFFFF"/>
                </a:solidFill>
                <a:latin typeface="Arimo Bold"/>
              </a:rPr>
              <a:t>Pengembangan Sistem Database</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2666958" y="3900115"/>
            <a:ext cx="4651394" cy="4752537"/>
            <a:chOff x="0" y="0"/>
            <a:chExt cx="1176278" cy="1201856"/>
          </a:xfrm>
        </p:grpSpPr>
        <p:sp>
          <p:nvSpPr>
            <p:cNvPr name="Freeform 3" id="3"/>
            <p:cNvSpPr/>
            <p:nvPr/>
          </p:nvSpPr>
          <p:spPr>
            <a:xfrm flipH="false" flipV="false" rot="0">
              <a:off x="0" y="0"/>
              <a:ext cx="1176278" cy="1201856"/>
            </a:xfrm>
            <a:custGeom>
              <a:avLst/>
              <a:gdLst/>
              <a:ahLst/>
              <a:cxnLst/>
              <a:rect r="r" b="b" t="t" l="l"/>
              <a:pathLst>
                <a:path h="1201856" w="1176278">
                  <a:moveTo>
                    <a:pt x="0" y="0"/>
                  </a:moveTo>
                  <a:lnTo>
                    <a:pt x="1176278" y="0"/>
                  </a:lnTo>
                  <a:lnTo>
                    <a:pt x="1176278" y="1201856"/>
                  </a:lnTo>
                  <a:lnTo>
                    <a:pt x="0" y="1201856"/>
                  </a:lnTo>
                  <a:close/>
                </a:path>
              </a:pathLst>
            </a:custGeom>
            <a:solidFill>
              <a:srgbClr val="3139A8"/>
            </a:solidFill>
          </p:spPr>
        </p:sp>
        <p:sp>
          <p:nvSpPr>
            <p:cNvPr name="TextBox 4" id="4"/>
            <p:cNvSpPr txBox="true"/>
            <p:nvPr/>
          </p:nvSpPr>
          <p:spPr>
            <a:xfrm>
              <a:off x="0" y="19050"/>
              <a:ext cx="1176278" cy="1182806"/>
            </a:xfrm>
            <a:prstGeom prst="rect">
              <a:avLst/>
            </a:prstGeom>
          </p:spPr>
          <p:txBody>
            <a:bodyPr anchor="ctr" rtlCol="false" tIns="50800" lIns="50800" bIns="50800" rIns="50800"/>
            <a:lstStyle/>
            <a:p>
              <a:pPr algn="ctr">
                <a:lnSpc>
                  <a:spcPts val="2266"/>
                </a:lnSpc>
              </a:pPr>
            </a:p>
          </p:txBody>
        </p:sp>
      </p:grpSp>
      <p:grpSp>
        <p:nvGrpSpPr>
          <p:cNvPr name="Group 5" id="5"/>
          <p:cNvGrpSpPr/>
          <p:nvPr/>
        </p:nvGrpSpPr>
        <p:grpSpPr>
          <a:xfrm rot="0">
            <a:off x="7318352" y="3900115"/>
            <a:ext cx="6522503" cy="4752537"/>
            <a:chOff x="0" y="0"/>
            <a:chExt cx="1649458" cy="1201856"/>
          </a:xfrm>
        </p:grpSpPr>
        <p:sp>
          <p:nvSpPr>
            <p:cNvPr name="Freeform 6" id="6"/>
            <p:cNvSpPr/>
            <p:nvPr/>
          </p:nvSpPr>
          <p:spPr>
            <a:xfrm flipH="false" flipV="false" rot="0">
              <a:off x="0" y="0"/>
              <a:ext cx="1649457" cy="1201856"/>
            </a:xfrm>
            <a:custGeom>
              <a:avLst/>
              <a:gdLst/>
              <a:ahLst/>
              <a:cxnLst/>
              <a:rect r="r" b="b" t="t" l="l"/>
              <a:pathLst>
                <a:path h="1201856" w="1649457">
                  <a:moveTo>
                    <a:pt x="0" y="0"/>
                  </a:moveTo>
                  <a:lnTo>
                    <a:pt x="1649457" y="0"/>
                  </a:lnTo>
                  <a:lnTo>
                    <a:pt x="1649457" y="1201856"/>
                  </a:lnTo>
                  <a:lnTo>
                    <a:pt x="0" y="1201856"/>
                  </a:lnTo>
                  <a:close/>
                </a:path>
              </a:pathLst>
            </a:custGeom>
            <a:solidFill>
              <a:srgbClr val="06C892"/>
            </a:solidFill>
          </p:spPr>
        </p:sp>
        <p:sp>
          <p:nvSpPr>
            <p:cNvPr name="TextBox 7" id="7"/>
            <p:cNvSpPr txBox="true"/>
            <p:nvPr/>
          </p:nvSpPr>
          <p:spPr>
            <a:xfrm>
              <a:off x="0" y="19050"/>
              <a:ext cx="1649458" cy="1182806"/>
            </a:xfrm>
            <a:prstGeom prst="rect">
              <a:avLst/>
            </a:prstGeom>
          </p:spPr>
          <p:txBody>
            <a:bodyPr anchor="ctr" rtlCol="false" tIns="50800" lIns="50800" bIns="50800" rIns="50800"/>
            <a:lstStyle/>
            <a:p>
              <a:pPr algn="ctr">
                <a:lnSpc>
                  <a:spcPts val="2266"/>
                </a:lnSpc>
              </a:pPr>
            </a:p>
          </p:txBody>
        </p:sp>
      </p:grpSp>
      <p:sp>
        <p:nvSpPr>
          <p:cNvPr name="TextBox 8" id="8"/>
          <p:cNvSpPr txBox="true"/>
          <p:nvPr/>
        </p:nvSpPr>
        <p:spPr>
          <a:xfrm rot="0">
            <a:off x="2474521" y="1181100"/>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METODOLOGI PENELITIAN</a:t>
            </a:r>
          </a:p>
        </p:txBody>
      </p:sp>
      <p:sp>
        <p:nvSpPr>
          <p:cNvPr name="TextBox 9" id="9"/>
          <p:cNvSpPr txBox="true"/>
          <p:nvPr/>
        </p:nvSpPr>
        <p:spPr>
          <a:xfrm rot="0">
            <a:off x="9006820" y="4218871"/>
            <a:ext cx="3145567" cy="4038826"/>
          </a:xfrm>
          <a:prstGeom prst="rect">
            <a:avLst/>
          </a:prstGeom>
        </p:spPr>
        <p:txBody>
          <a:bodyPr anchor="t" rtlCol="false" tIns="0" lIns="0" bIns="0" rIns="0">
            <a:spAutoFit/>
          </a:bodyPr>
          <a:lstStyle/>
          <a:p>
            <a:pPr>
              <a:lnSpc>
                <a:spcPts val="3586"/>
              </a:lnSpc>
            </a:pPr>
            <a:r>
              <a:rPr lang="en-US" sz="2299">
                <a:solidFill>
                  <a:srgbClr val="FFFFFF"/>
                </a:solidFill>
                <a:latin typeface="Montserrat Medium"/>
              </a:rPr>
              <a:t>Pengujian pembacaan QR code, penginputan data, pengiriman data ke database, dan kemampuan database untuk menerima dan menyimpan data</a:t>
            </a:r>
          </a:p>
        </p:txBody>
      </p:sp>
      <p:sp>
        <p:nvSpPr>
          <p:cNvPr name="TextBox 10" id="10"/>
          <p:cNvSpPr txBox="true"/>
          <p:nvPr/>
        </p:nvSpPr>
        <p:spPr>
          <a:xfrm rot="0">
            <a:off x="3046617" y="5760596"/>
            <a:ext cx="3892075" cy="1069675"/>
          </a:xfrm>
          <a:prstGeom prst="rect">
            <a:avLst/>
          </a:prstGeom>
        </p:spPr>
        <p:txBody>
          <a:bodyPr anchor="t" rtlCol="false" tIns="0" lIns="0" bIns="0" rIns="0">
            <a:spAutoFit/>
          </a:bodyPr>
          <a:lstStyle/>
          <a:p>
            <a:pPr algn="ctr">
              <a:lnSpc>
                <a:spcPts val="4065"/>
              </a:lnSpc>
            </a:pPr>
            <a:r>
              <a:rPr lang="en-US" sz="3946">
                <a:solidFill>
                  <a:srgbClr val="FFFFFF"/>
                </a:solidFill>
                <a:latin typeface="Arimo Bold"/>
              </a:rPr>
              <a:t>Pengujian Sistem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0930637" y="1560552"/>
            <a:ext cx="6332340" cy="2035192"/>
            <a:chOff x="0" y="0"/>
            <a:chExt cx="1974893" cy="634724"/>
          </a:xfrm>
        </p:grpSpPr>
        <p:sp>
          <p:nvSpPr>
            <p:cNvPr name="Freeform 3" id="3"/>
            <p:cNvSpPr/>
            <p:nvPr/>
          </p:nvSpPr>
          <p:spPr>
            <a:xfrm flipH="false" flipV="false" rot="0">
              <a:off x="0" y="0"/>
              <a:ext cx="1974893" cy="634724"/>
            </a:xfrm>
            <a:custGeom>
              <a:avLst/>
              <a:gdLst/>
              <a:ahLst/>
              <a:cxnLst/>
              <a:rect r="r" b="b" t="t" l="l"/>
              <a:pathLst>
                <a:path h="634724" w="1974893">
                  <a:moveTo>
                    <a:pt x="18339" y="0"/>
                  </a:moveTo>
                  <a:lnTo>
                    <a:pt x="1956554" y="0"/>
                  </a:lnTo>
                  <a:cubicBezTo>
                    <a:pt x="1961417" y="0"/>
                    <a:pt x="1966082" y="1932"/>
                    <a:pt x="1969521" y="5371"/>
                  </a:cubicBezTo>
                  <a:cubicBezTo>
                    <a:pt x="1972961" y="8811"/>
                    <a:pt x="1974893" y="13475"/>
                    <a:pt x="1974893" y="18339"/>
                  </a:cubicBezTo>
                  <a:lnTo>
                    <a:pt x="1974893" y="616385"/>
                  </a:lnTo>
                  <a:cubicBezTo>
                    <a:pt x="1974893" y="621249"/>
                    <a:pt x="1972961" y="625913"/>
                    <a:pt x="1969521" y="629352"/>
                  </a:cubicBezTo>
                  <a:cubicBezTo>
                    <a:pt x="1966082" y="632792"/>
                    <a:pt x="1961417" y="634724"/>
                    <a:pt x="1956554" y="634724"/>
                  </a:cubicBezTo>
                  <a:lnTo>
                    <a:pt x="18339" y="634724"/>
                  </a:lnTo>
                  <a:cubicBezTo>
                    <a:pt x="13475" y="634724"/>
                    <a:pt x="8811" y="632792"/>
                    <a:pt x="5371" y="629352"/>
                  </a:cubicBezTo>
                  <a:cubicBezTo>
                    <a:pt x="1932" y="625913"/>
                    <a:pt x="0" y="621249"/>
                    <a:pt x="0" y="616385"/>
                  </a:cubicBezTo>
                  <a:lnTo>
                    <a:pt x="0" y="18339"/>
                  </a:lnTo>
                  <a:cubicBezTo>
                    <a:pt x="0" y="13475"/>
                    <a:pt x="1932" y="8811"/>
                    <a:pt x="5371" y="5371"/>
                  </a:cubicBezTo>
                  <a:cubicBezTo>
                    <a:pt x="8811" y="1932"/>
                    <a:pt x="13475" y="0"/>
                    <a:pt x="18339" y="0"/>
                  </a:cubicBezTo>
                  <a:close/>
                </a:path>
              </a:pathLst>
            </a:custGeom>
            <a:solidFill>
              <a:srgbClr val="5383FF"/>
            </a:solidFill>
            <a:ln w="9525" cap="sq">
              <a:solidFill>
                <a:srgbClr val="000000"/>
              </a:solidFill>
              <a:prstDash val="solid"/>
              <a:miter/>
            </a:ln>
          </p:spPr>
        </p:sp>
        <p:sp>
          <p:nvSpPr>
            <p:cNvPr name="TextBox 4" id="4"/>
            <p:cNvSpPr txBox="true"/>
            <p:nvPr/>
          </p:nvSpPr>
          <p:spPr>
            <a:xfrm>
              <a:off x="0" y="-38100"/>
              <a:ext cx="1974893" cy="672824"/>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930637" y="4093880"/>
            <a:ext cx="6336016" cy="1895921"/>
            <a:chOff x="0" y="0"/>
            <a:chExt cx="1976039" cy="591289"/>
          </a:xfrm>
        </p:grpSpPr>
        <p:sp>
          <p:nvSpPr>
            <p:cNvPr name="Freeform 6" id="6"/>
            <p:cNvSpPr/>
            <p:nvPr/>
          </p:nvSpPr>
          <p:spPr>
            <a:xfrm flipH="false" flipV="false" rot="0">
              <a:off x="0" y="0"/>
              <a:ext cx="1976039" cy="591289"/>
            </a:xfrm>
            <a:custGeom>
              <a:avLst/>
              <a:gdLst/>
              <a:ahLst/>
              <a:cxnLst/>
              <a:rect r="r" b="b" t="t" l="l"/>
              <a:pathLst>
                <a:path h="591289" w="1976039">
                  <a:moveTo>
                    <a:pt x="18328" y="0"/>
                  </a:moveTo>
                  <a:lnTo>
                    <a:pt x="1957711" y="0"/>
                  </a:lnTo>
                  <a:cubicBezTo>
                    <a:pt x="1962572" y="0"/>
                    <a:pt x="1967234" y="1931"/>
                    <a:pt x="1970671" y="5368"/>
                  </a:cubicBezTo>
                  <a:cubicBezTo>
                    <a:pt x="1974108" y="8805"/>
                    <a:pt x="1976039" y="13467"/>
                    <a:pt x="1976039" y="18328"/>
                  </a:cubicBezTo>
                  <a:lnTo>
                    <a:pt x="1976039" y="572960"/>
                  </a:lnTo>
                  <a:cubicBezTo>
                    <a:pt x="1976039" y="583083"/>
                    <a:pt x="1967833" y="591289"/>
                    <a:pt x="1957711" y="591289"/>
                  </a:cubicBezTo>
                  <a:lnTo>
                    <a:pt x="18328" y="591289"/>
                  </a:lnTo>
                  <a:cubicBezTo>
                    <a:pt x="13467" y="591289"/>
                    <a:pt x="8805" y="589358"/>
                    <a:pt x="5368" y="585920"/>
                  </a:cubicBezTo>
                  <a:cubicBezTo>
                    <a:pt x="1931" y="582483"/>
                    <a:pt x="0" y="577821"/>
                    <a:pt x="0" y="572960"/>
                  </a:cubicBezTo>
                  <a:lnTo>
                    <a:pt x="0" y="18328"/>
                  </a:lnTo>
                  <a:cubicBezTo>
                    <a:pt x="0" y="13467"/>
                    <a:pt x="1931" y="8805"/>
                    <a:pt x="5368" y="5368"/>
                  </a:cubicBezTo>
                  <a:cubicBezTo>
                    <a:pt x="8805" y="1931"/>
                    <a:pt x="13467" y="0"/>
                    <a:pt x="18328" y="0"/>
                  </a:cubicBezTo>
                  <a:close/>
                </a:path>
              </a:pathLst>
            </a:custGeom>
            <a:solidFill>
              <a:srgbClr val="3139A8"/>
            </a:solidFill>
            <a:ln w="9525" cap="sq">
              <a:solidFill>
                <a:srgbClr val="000000"/>
              </a:solidFill>
              <a:prstDash val="solid"/>
              <a:miter/>
            </a:ln>
          </p:spPr>
        </p:sp>
        <p:sp>
          <p:nvSpPr>
            <p:cNvPr name="TextBox 7" id="7"/>
            <p:cNvSpPr txBox="true"/>
            <p:nvPr/>
          </p:nvSpPr>
          <p:spPr>
            <a:xfrm>
              <a:off x="0" y="-38100"/>
              <a:ext cx="1976039" cy="62938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930637" y="6487936"/>
            <a:ext cx="6328663" cy="2026042"/>
            <a:chOff x="0" y="0"/>
            <a:chExt cx="1973746" cy="631870"/>
          </a:xfrm>
        </p:grpSpPr>
        <p:sp>
          <p:nvSpPr>
            <p:cNvPr name="Freeform 9" id="9"/>
            <p:cNvSpPr/>
            <p:nvPr/>
          </p:nvSpPr>
          <p:spPr>
            <a:xfrm flipH="false" flipV="false" rot="0">
              <a:off x="0" y="0"/>
              <a:ext cx="1973746" cy="631870"/>
            </a:xfrm>
            <a:custGeom>
              <a:avLst/>
              <a:gdLst/>
              <a:ahLst/>
              <a:cxnLst/>
              <a:rect r="r" b="b" t="t" l="l"/>
              <a:pathLst>
                <a:path h="631870" w="1973746">
                  <a:moveTo>
                    <a:pt x="18350" y="0"/>
                  </a:moveTo>
                  <a:lnTo>
                    <a:pt x="1955396" y="0"/>
                  </a:lnTo>
                  <a:cubicBezTo>
                    <a:pt x="1960263" y="0"/>
                    <a:pt x="1964930" y="1933"/>
                    <a:pt x="1968372" y="5374"/>
                  </a:cubicBezTo>
                  <a:cubicBezTo>
                    <a:pt x="1971813" y="8816"/>
                    <a:pt x="1973746" y="13483"/>
                    <a:pt x="1973746" y="18350"/>
                  </a:cubicBezTo>
                  <a:lnTo>
                    <a:pt x="1973746" y="613520"/>
                  </a:lnTo>
                  <a:cubicBezTo>
                    <a:pt x="1973746" y="618387"/>
                    <a:pt x="1971813" y="623054"/>
                    <a:pt x="1968372" y="626495"/>
                  </a:cubicBezTo>
                  <a:cubicBezTo>
                    <a:pt x="1964930" y="629937"/>
                    <a:pt x="1960263" y="631870"/>
                    <a:pt x="1955396" y="631870"/>
                  </a:cubicBezTo>
                  <a:lnTo>
                    <a:pt x="18350" y="631870"/>
                  </a:lnTo>
                  <a:cubicBezTo>
                    <a:pt x="13483" y="631870"/>
                    <a:pt x="8816" y="629937"/>
                    <a:pt x="5374" y="626495"/>
                  </a:cubicBezTo>
                  <a:cubicBezTo>
                    <a:pt x="1933" y="623054"/>
                    <a:pt x="0" y="618387"/>
                    <a:pt x="0" y="613520"/>
                  </a:cubicBezTo>
                  <a:lnTo>
                    <a:pt x="0" y="18350"/>
                  </a:lnTo>
                  <a:cubicBezTo>
                    <a:pt x="0" y="13483"/>
                    <a:pt x="1933" y="8816"/>
                    <a:pt x="5374" y="5374"/>
                  </a:cubicBezTo>
                  <a:cubicBezTo>
                    <a:pt x="8816" y="1933"/>
                    <a:pt x="13483" y="0"/>
                    <a:pt x="18350" y="0"/>
                  </a:cubicBezTo>
                  <a:close/>
                </a:path>
              </a:pathLst>
            </a:custGeom>
            <a:solidFill>
              <a:srgbClr val="06C892"/>
            </a:solidFill>
            <a:ln w="9525" cap="sq">
              <a:solidFill>
                <a:srgbClr val="000000"/>
              </a:solidFill>
              <a:prstDash val="solid"/>
              <a:miter/>
            </a:ln>
          </p:spPr>
        </p:sp>
        <p:sp>
          <p:nvSpPr>
            <p:cNvPr name="TextBox 10" id="10"/>
            <p:cNvSpPr txBox="true"/>
            <p:nvPr/>
          </p:nvSpPr>
          <p:spPr>
            <a:xfrm>
              <a:off x="0" y="-38100"/>
              <a:ext cx="1973746" cy="66997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028700" y="3261859"/>
            <a:ext cx="3934249" cy="2525289"/>
          </a:xfrm>
          <a:custGeom>
            <a:avLst/>
            <a:gdLst/>
            <a:ahLst/>
            <a:cxnLst/>
            <a:rect r="r" b="b" t="t" l="l"/>
            <a:pathLst>
              <a:path h="2525289" w="3934249">
                <a:moveTo>
                  <a:pt x="0" y="0"/>
                </a:moveTo>
                <a:lnTo>
                  <a:pt x="3934249" y="0"/>
                </a:lnTo>
                <a:lnTo>
                  <a:pt x="3934249" y="2525289"/>
                </a:lnTo>
                <a:lnTo>
                  <a:pt x="0" y="2525289"/>
                </a:lnTo>
                <a:lnTo>
                  <a:pt x="0" y="0"/>
                </a:lnTo>
                <a:close/>
              </a:path>
            </a:pathLst>
          </a:custGeom>
          <a:blipFill>
            <a:blip r:embed="rId2"/>
            <a:stretch>
              <a:fillRect l="0" t="0" r="0" b="0"/>
            </a:stretch>
          </a:blipFill>
        </p:spPr>
      </p:sp>
      <p:sp>
        <p:nvSpPr>
          <p:cNvPr name="Freeform 12" id="12"/>
          <p:cNvSpPr/>
          <p:nvPr/>
        </p:nvSpPr>
        <p:spPr>
          <a:xfrm flipH="false" flipV="false" rot="0">
            <a:off x="5961328" y="3156955"/>
            <a:ext cx="4271261" cy="2407819"/>
          </a:xfrm>
          <a:custGeom>
            <a:avLst/>
            <a:gdLst/>
            <a:ahLst/>
            <a:cxnLst/>
            <a:rect r="r" b="b" t="t" l="l"/>
            <a:pathLst>
              <a:path h="2407819" w="4271261">
                <a:moveTo>
                  <a:pt x="0" y="0"/>
                </a:moveTo>
                <a:lnTo>
                  <a:pt x="4271261" y="0"/>
                </a:lnTo>
                <a:lnTo>
                  <a:pt x="4271261" y="2407819"/>
                </a:lnTo>
                <a:lnTo>
                  <a:pt x="0" y="2407819"/>
                </a:lnTo>
                <a:lnTo>
                  <a:pt x="0" y="0"/>
                </a:lnTo>
                <a:close/>
              </a:path>
            </a:pathLst>
          </a:custGeom>
          <a:blipFill>
            <a:blip r:embed="rId3"/>
            <a:stretch>
              <a:fillRect l="0" t="0" r="0" b="0"/>
            </a:stretch>
          </a:blipFill>
        </p:spPr>
      </p:sp>
      <p:sp>
        <p:nvSpPr>
          <p:cNvPr name="Freeform 13" id="13"/>
          <p:cNvSpPr/>
          <p:nvPr/>
        </p:nvSpPr>
        <p:spPr>
          <a:xfrm flipH="false" flipV="false" rot="0">
            <a:off x="5959814" y="5722866"/>
            <a:ext cx="4272775" cy="2089331"/>
          </a:xfrm>
          <a:custGeom>
            <a:avLst/>
            <a:gdLst/>
            <a:ahLst/>
            <a:cxnLst/>
            <a:rect r="r" b="b" t="t" l="l"/>
            <a:pathLst>
              <a:path h="2089331" w="4272775">
                <a:moveTo>
                  <a:pt x="0" y="0"/>
                </a:moveTo>
                <a:lnTo>
                  <a:pt x="4272775" y="0"/>
                </a:lnTo>
                <a:lnTo>
                  <a:pt x="4272775" y="2089331"/>
                </a:lnTo>
                <a:lnTo>
                  <a:pt x="0" y="2089331"/>
                </a:lnTo>
                <a:lnTo>
                  <a:pt x="0" y="0"/>
                </a:lnTo>
                <a:close/>
              </a:path>
            </a:pathLst>
          </a:custGeom>
          <a:blipFill>
            <a:blip r:embed="rId4"/>
            <a:stretch>
              <a:fillRect l="0" t="0" r="0" b="0"/>
            </a:stretch>
          </a:blipFill>
        </p:spPr>
      </p:sp>
      <p:sp>
        <p:nvSpPr>
          <p:cNvPr name="Freeform 14" id="14"/>
          <p:cNvSpPr/>
          <p:nvPr/>
        </p:nvSpPr>
        <p:spPr>
          <a:xfrm flipH="false" flipV="false" rot="0">
            <a:off x="6675911" y="8053540"/>
            <a:ext cx="2840581" cy="2409520"/>
          </a:xfrm>
          <a:custGeom>
            <a:avLst/>
            <a:gdLst/>
            <a:ahLst/>
            <a:cxnLst/>
            <a:rect r="r" b="b" t="t" l="l"/>
            <a:pathLst>
              <a:path h="2409520" w="2840581">
                <a:moveTo>
                  <a:pt x="0" y="0"/>
                </a:moveTo>
                <a:lnTo>
                  <a:pt x="2840581" y="0"/>
                </a:lnTo>
                <a:lnTo>
                  <a:pt x="2840581" y="2409520"/>
                </a:lnTo>
                <a:lnTo>
                  <a:pt x="0" y="2409520"/>
                </a:lnTo>
                <a:lnTo>
                  <a:pt x="0" y="0"/>
                </a:lnTo>
                <a:close/>
              </a:path>
            </a:pathLst>
          </a:custGeom>
          <a:blipFill>
            <a:blip r:embed="rId5"/>
            <a:stretch>
              <a:fillRect l="0" t="0" r="0" b="0"/>
            </a:stretch>
          </a:blipFill>
        </p:spPr>
      </p:sp>
      <p:sp>
        <p:nvSpPr>
          <p:cNvPr name="Freeform 15" id="15"/>
          <p:cNvSpPr/>
          <p:nvPr/>
        </p:nvSpPr>
        <p:spPr>
          <a:xfrm flipH="false" flipV="false" rot="0">
            <a:off x="473912" y="7664099"/>
            <a:ext cx="4514352" cy="2202123"/>
          </a:xfrm>
          <a:custGeom>
            <a:avLst/>
            <a:gdLst/>
            <a:ahLst/>
            <a:cxnLst/>
            <a:rect r="r" b="b" t="t" l="l"/>
            <a:pathLst>
              <a:path h="2202123" w="4514352">
                <a:moveTo>
                  <a:pt x="0" y="0"/>
                </a:moveTo>
                <a:lnTo>
                  <a:pt x="4514352" y="0"/>
                </a:lnTo>
                <a:lnTo>
                  <a:pt x="4514352" y="2202123"/>
                </a:lnTo>
                <a:lnTo>
                  <a:pt x="0" y="2202123"/>
                </a:lnTo>
                <a:lnTo>
                  <a:pt x="0" y="0"/>
                </a:lnTo>
                <a:close/>
              </a:path>
            </a:pathLst>
          </a:custGeom>
          <a:blipFill>
            <a:blip r:embed="rId6"/>
            <a:stretch>
              <a:fillRect l="0" t="0" r="0" b="0"/>
            </a:stretch>
          </a:blipFill>
        </p:spPr>
      </p:sp>
      <p:sp>
        <p:nvSpPr>
          <p:cNvPr name="TextBox 16" id="16"/>
          <p:cNvSpPr txBox="true"/>
          <p:nvPr/>
        </p:nvSpPr>
        <p:spPr>
          <a:xfrm rot="0">
            <a:off x="1028700" y="1085850"/>
            <a:ext cx="9203889" cy="706555"/>
          </a:xfrm>
          <a:prstGeom prst="rect">
            <a:avLst/>
          </a:prstGeom>
        </p:spPr>
        <p:txBody>
          <a:bodyPr anchor="t" rtlCol="false" tIns="0" lIns="0" bIns="0" rIns="0">
            <a:spAutoFit/>
          </a:bodyPr>
          <a:lstStyle/>
          <a:p>
            <a:pPr marL="0" indent="0" lvl="0">
              <a:lnSpc>
                <a:spcPts val="5498"/>
              </a:lnSpc>
            </a:pPr>
            <a:r>
              <a:rPr lang="en-US" sz="5044" spc="-211">
                <a:solidFill>
                  <a:srgbClr val="3139A8"/>
                </a:solidFill>
                <a:latin typeface="Be Vietnam Ultra-Bold"/>
              </a:rPr>
              <a:t>HASIL DAN PEMBAHASAN</a:t>
            </a:r>
          </a:p>
        </p:txBody>
      </p:sp>
      <p:sp>
        <p:nvSpPr>
          <p:cNvPr name="TextBox 17" id="17"/>
          <p:cNvSpPr txBox="true"/>
          <p:nvPr/>
        </p:nvSpPr>
        <p:spPr>
          <a:xfrm rot="0">
            <a:off x="11208729" y="2298038"/>
            <a:ext cx="867807" cy="606109"/>
          </a:xfrm>
          <a:prstGeom prst="rect">
            <a:avLst/>
          </a:prstGeom>
        </p:spPr>
        <p:txBody>
          <a:bodyPr anchor="t" rtlCol="false" tIns="0" lIns="0" bIns="0" rIns="0">
            <a:spAutoFit/>
          </a:bodyPr>
          <a:lstStyle/>
          <a:p>
            <a:pPr algn="l" marL="0" indent="0" lvl="0">
              <a:lnSpc>
                <a:spcPts val="4637"/>
              </a:lnSpc>
              <a:spcBef>
                <a:spcPct val="0"/>
              </a:spcBef>
            </a:pPr>
            <a:r>
              <a:rPr lang="en-US" sz="4255" spc="-178" strike="noStrike" u="none">
                <a:solidFill>
                  <a:srgbClr val="FFFFFF"/>
                </a:solidFill>
                <a:latin typeface="Be Vietnam Ultra-Bold"/>
              </a:rPr>
              <a:t>01.</a:t>
            </a:r>
          </a:p>
        </p:txBody>
      </p:sp>
      <p:sp>
        <p:nvSpPr>
          <p:cNvPr name="TextBox 18" id="18"/>
          <p:cNvSpPr txBox="true"/>
          <p:nvPr/>
        </p:nvSpPr>
        <p:spPr>
          <a:xfrm rot="0">
            <a:off x="12246986" y="2067692"/>
            <a:ext cx="5132429" cy="990600"/>
          </a:xfrm>
          <a:prstGeom prst="rect">
            <a:avLst/>
          </a:prstGeom>
        </p:spPr>
        <p:txBody>
          <a:bodyPr anchor="t" rtlCol="false" tIns="0" lIns="0" bIns="0" rIns="0">
            <a:spAutoFit/>
          </a:bodyPr>
          <a:lstStyle/>
          <a:p>
            <a:pPr algn="l" marL="0" indent="0" lvl="0">
              <a:lnSpc>
                <a:spcPts val="3900"/>
              </a:lnSpc>
            </a:pPr>
            <a:r>
              <a:rPr lang="en-US" sz="3000">
                <a:solidFill>
                  <a:srgbClr val="FFFFFF"/>
                </a:solidFill>
                <a:latin typeface="Quicksand Medium"/>
              </a:rPr>
              <a:t>Hasil Pengujian Sistem Pembacaan QR Code</a:t>
            </a:r>
          </a:p>
        </p:txBody>
      </p:sp>
      <p:sp>
        <p:nvSpPr>
          <p:cNvPr name="TextBox 19" id="19"/>
          <p:cNvSpPr txBox="true"/>
          <p:nvPr/>
        </p:nvSpPr>
        <p:spPr>
          <a:xfrm rot="0">
            <a:off x="11208729" y="4759200"/>
            <a:ext cx="864131" cy="603379"/>
          </a:xfrm>
          <a:prstGeom prst="rect">
            <a:avLst/>
          </a:prstGeom>
        </p:spPr>
        <p:txBody>
          <a:bodyPr anchor="t" rtlCol="false" tIns="0" lIns="0" bIns="0" rIns="0">
            <a:spAutoFit/>
          </a:bodyPr>
          <a:lstStyle/>
          <a:p>
            <a:pPr algn="l" marL="0" indent="0" lvl="0">
              <a:lnSpc>
                <a:spcPts val="4618"/>
              </a:lnSpc>
              <a:spcBef>
                <a:spcPct val="0"/>
              </a:spcBef>
            </a:pPr>
            <a:r>
              <a:rPr lang="en-US" sz="4237" spc="-177" strike="noStrike" u="none">
                <a:solidFill>
                  <a:srgbClr val="FFFFFF"/>
                </a:solidFill>
                <a:latin typeface="Be Vietnam Ultra-Bold"/>
              </a:rPr>
              <a:t>02.</a:t>
            </a:r>
          </a:p>
        </p:txBody>
      </p:sp>
      <p:sp>
        <p:nvSpPr>
          <p:cNvPr name="TextBox 20" id="20"/>
          <p:cNvSpPr txBox="true"/>
          <p:nvPr/>
        </p:nvSpPr>
        <p:spPr>
          <a:xfrm rot="0">
            <a:off x="12246986" y="4279840"/>
            <a:ext cx="4508442" cy="1485900"/>
          </a:xfrm>
          <a:prstGeom prst="rect">
            <a:avLst/>
          </a:prstGeom>
        </p:spPr>
        <p:txBody>
          <a:bodyPr anchor="t" rtlCol="false" tIns="0" lIns="0" bIns="0" rIns="0">
            <a:spAutoFit/>
          </a:bodyPr>
          <a:lstStyle/>
          <a:p>
            <a:pPr algn="l" marL="0" indent="0" lvl="0">
              <a:lnSpc>
                <a:spcPts val="3900"/>
              </a:lnSpc>
            </a:pPr>
            <a:r>
              <a:rPr lang="en-US" sz="3000">
                <a:solidFill>
                  <a:srgbClr val="FFFFFF"/>
                </a:solidFill>
                <a:latin typeface="Quicksand Medium"/>
              </a:rPr>
              <a:t>Hasil Pengujian Sistem Input Data Melalui LCD Touch Screen</a:t>
            </a:r>
          </a:p>
        </p:txBody>
      </p:sp>
      <p:sp>
        <p:nvSpPr>
          <p:cNvPr name="TextBox 21" id="21"/>
          <p:cNvSpPr txBox="true"/>
          <p:nvPr/>
        </p:nvSpPr>
        <p:spPr>
          <a:xfrm rot="0">
            <a:off x="11205053" y="7216952"/>
            <a:ext cx="867807" cy="606109"/>
          </a:xfrm>
          <a:prstGeom prst="rect">
            <a:avLst/>
          </a:prstGeom>
        </p:spPr>
        <p:txBody>
          <a:bodyPr anchor="t" rtlCol="false" tIns="0" lIns="0" bIns="0" rIns="0">
            <a:spAutoFit/>
          </a:bodyPr>
          <a:lstStyle/>
          <a:p>
            <a:pPr algn="l" marL="0" indent="0" lvl="0">
              <a:lnSpc>
                <a:spcPts val="4637"/>
              </a:lnSpc>
              <a:spcBef>
                <a:spcPct val="0"/>
              </a:spcBef>
            </a:pPr>
            <a:r>
              <a:rPr lang="en-US" sz="4255" spc="-178" strike="noStrike" u="none">
                <a:solidFill>
                  <a:srgbClr val="FFFFFF"/>
                </a:solidFill>
                <a:latin typeface="Be Vietnam Ultra-Bold"/>
              </a:rPr>
              <a:t>03.</a:t>
            </a:r>
          </a:p>
        </p:txBody>
      </p:sp>
      <p:sp>
        <p:nvSpPr>
          <p:cNvPr name="TextBox 22" id="22"/>
          <p:cNvSpPr txBox="true"/>
          <p:nvPr/>
        </p:nvSpPr>
        <p:spPr>
          <a:xfrm rot="0">
            <a:off x="12246986" y="6729431"/>
            <a:ext cx="4022366" cy="1485900"/>
          </a:xfrm>
          <a:prstGeom prst="rect">
            <a:avLst/>
          </a:prstGeom>
        </p:spPr>
        <p:txBody>
          <a:bodyPr anchor="t" rtlCol="false" tIns="0" lIns="0" bIns="0" rIns="0">
            <a:spAutoFit/>
          </a:bodyPr>
          <a:lstStyle/>
          <a:p>
            <a:pPr algn="l" marL="0" indent="0" lvl="0">
              <a:lnSpc>
                <a:spcPts val="3900"/>
              </a:lnSpc>
            </a:pPr>
            <a:r>
              <a:rPr lang="en-US" sz="3000">
                <a:solidFill>
                  <a:srgbClr val="FFFFFF"/>
                </a:solidFill>
                <a:latin typeface="Quicksand Medium"/>
              </a:rPr>
              <a:t>Hasil Pengujian Pengiriman Data ke Data base</a:t>
            </a:r>
          </a:p>
        </p:txBody>
      </p:sp>
      <p:sp>
        <p:nvSpPr>
          <p:cNvPr name="TextBox 23" id="23"/>
          <p:cNvSpPr txBox="true"/>
          <p:nvPr/>
        </p:nvSpPr>
        <p:spPr>
          <a:xfrm rot="0">
            <a:off x="2650023" y="2662368"/>
            <a:ext cx="779705" cy="531182"/>
          </a:xfrm>
          <a:prstGeom prst="rect">
            <a:avLst/>
          </a:prstGeom>
        </p:spPr>
        <p:txBody>
          <a:bodyPr anchor="t" rtlCol="false" tIns="0" lIns="0" bIns="0" rIns="0">
            <a:spAutoFit/>
          </a:bodyPr>
          <a:lstStyle/>
          <a:p>
            <a:pPr algn="l" marL="0" indent="0" lvl="0">
              <a:lnSpc>
                <a:spcPts val="4167"/>
              </a:lnSpc>
              <a:spcBef>
                <a:spcPct val="0"/>
              </a:spcBef>
            </a:pPr>
            <a:r>
              <a:rPr lang="en-US" sz="3823" spc="-160" strike="noStrike" u="none">
                <a:solidFill>
                  <a:srgbClr val="5383FF"/>
                </a:solidFill>
                <a:latin typeface="Be Vietnam Ultra-Bold"/>
              </a:rPr>
              <a:t>01.</a:t>
            </a:r>
          </a:p>
        </p:txBody>
      </p:sp>
      <p:sp>
        <p:nvSpPr>
          <p:cNvPr name="TextBox 24" id="24"/>
          <p:cNvSpPr txBox="true"/>
          <p:nvPr/>
        </p:nvSpPr>
        <p:spPr>
          <a:xfrm rot="0">
            <a:off x="7706349" y="2662368"/>
            <a:ext cx="779705" cy="531182"/>
          </a:xfrm>
          <a:prstGeom prst="rect">
            <a:avLst/>
          </a:prstGeom>
        </p:spPr>
        <p:txBody>
          <a:bodyPr anchor="t" rtlCol="false" tIns="0" lIns="0" bIns="0" rIns="0">
            <a:spAutoFit/>
          </a:bodyPr>
          <a:lstStyle/>
          <a:p>
            <a:pPr algn="l" marL="0" indent="0" lvl="0">
              <a:lnSpc>
                <a:spcPts val="4167"/>
              </a:lnSpc>
              <a:spcBef>
                <a:spcPct val="0"/>
              </a:spcBef>
            </a:pPr>
            <a:r>
              <a:rPr lang="en-US" sz="3823" spc="-160" strike="noStrike" u="none">
                <a:solidFill>
                  <a:srgbClr val="3139A8"/>
                </a:solidFill>
                <a:latin typeface="Be Vietnam Ultra-Bold"/>
              </a:rPr>
              <a:t>02.</a:t>
            </a:r>
          </a:p>
        </p:txBody>
      </p:sp>
      <p:sp>
        <p:nvSpPr>
          <p:cNvPr name="TextBox 25" id="25"/>
          <p:cNvSpPr txBox="true"/>
          <p:nvPr/>
        </p:nvSpPr>
        <p:spPr>
          <a:xfrm rot="0">
            <a:off x="2297184" y="6805631"/>
            <a:ext cx="867807" cy="606109"/>
          </a:xfrm>
          <a:prstGeom prst="rect">
            <a:avLst/>
          </a:prstGeom>
        </p:spPr>
        <p:txBody>
          <a:bodyPr anchor="t" rtlCol="false" tIns="0" lIns="0" bIns="0" rIns="0">
            <a:spAutoFit/>
          </a:bodyPr>
          <a:lstStyle/>
          <a:p>
            <a:pPr algn="l" marL="0" indent="0" lvl="0">
              <a:lnSpc>
                <a:spcPts val="4637"/>
              </a:lnSpc>
              <a:spcBef>
                <a:spcPct val="0"/>
              </a:spcBef>
            </a:pPr>
            <a:r>
              <a:rPr lang="en-US" sz="4255" spc="-178" strike="noStrike" u="none">
                <a:solidFill>
                  <a:srgbClr val="06C892"/>
                </a:solidFill>
                <a:latin typeface="Be Vietnam Ultra-Bold"/>
              </a:rPr>
              <a:t>03.</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3139A8"/>
        </a:solidFill>
      </p:bgPr>
    </p:bg>
    <p:spTree>
      <p:nvGrpSpPr>
        <p:cNvPr id="1" name=""/>
        <p:cNvGrpSpPr/>
        <p:nvPr/>
      </p:nvGrpSpPr>
      <p:grpSpPr>
        <a:xfrm>
          <a:off x="0" y="0"/>
          <a:ext cx="0" cy="0"/>
          <a:chOff x="0" y="0"/>
          <a:chExt cx="0" cy="0"/>
        </a:xfrm>
      </p:grpSpPr>
      <p:sp>
        <p:nvSpPr>
          <p:cNvPr name="TextBox 2" id="2"/>
          <p:cNvSpPr txBox="true"/>
          <p:nvPr/>
        </p:nvSpPr>
        <p:spPr>
          <a:xfrm rot="0">
            <a:off x="4951032" y="1868687"/>
            <a:ext cx="8385935" cy="742851"/>
          </a:xfrm>
          <a:prstGeom prst="rect">
            <a:avLst/>
          </a:prstGeom>
        </p:spPr>
        <p:txBody>
          <a:bodyPr anchor="t" rtlCol="false" tIns="0" lIns="0" bIns="0" rIns="0">
            <a:spAutoFit/>
          </a:bodyPr>
          <a:lstStyle/>
          <a:p>
            <a:pPr algn="ctr" marL="0" indent="0" lvl="0">
              <a:lnSpc>
                <a:spcPts val="5700"/>
              </a:lnSpc>
            </a:pPr>
            <a:r>
              <a:rPr lang="en-US" sz="5000" spc="-210">
                <a:solidFill>
                  <a:srgbClr val="FFFFFF"/>
                </a:solidFill>
                <a:latin typeface="Be Vietnam Ultra-Bold"/>
              </a:rPr>
              <a:t>PEMBAHASAN</a:t>
            </a:r>
          </a:p>
        </p:txBody>
      </p:sp>
      <p:sp>
        <p:nvSpPr>
          <p:cNvPr name="TextBox 3" id="3"/>
          <p:cNvSpPr txBox="true"/>
          <p:nvPr/>
        </p:nvSpPr>
        <p:spPr>
          <a:xfrm rot="0">
            <a:off x="2849922" y="3376960"/>
            <a:ext cx="12588156" cy="2368621"/>
          </a:xfrm>
          <a:prstGeom prst="rect">
            <a:avLst/>
          </a:prstGeom>
        </p:spPr>
        <p:txBody>
          <a:bodyPr anchor="t" rtlCol="false" tIns="0" lIns="0" bIns="0" rIns="0">
            <a:spAutoFit/>
          </a:bodyPr>
          <a:lstStyle/>
          <a:p>
            <a:pPr algn="just">
              <a:lnSpc>
                <a:spcPts val="3189"/>
              </a:lnSpc>
              <a:spcBef>
                <a:spcPct val="0"/>
              </a:spcBef>
            </a:pPr>
            <a:r>
              <a:rPr lang="en-US" sz="2797" spc="-117">
                <a:solidFill>
                  <a:srgbClr val="FFFFFF"/>
                </a:solidFill>
                <a:latin typeface="Be Vietnam Ultra-Bold"/>
              </a:rPr>
              <a:t>PENGUJIAN SISTEM MENUNJUKKAN BAHWA PEMBACAAN QR CODE, PENGINPUTAN DATA MELALUI LCD TOUCH SCREEN, DAN PENGIRIMAN DATA KE DATABASE BERJALAN DENGAN BAIK, DENGAN WAKTU RATA-RATA PENGIRIMAN DATA KE DATABASE SEBESAR 0,797 DETIK. JURNAL INI MEMBAHAS POTENSI PENINGKATAN PRODUKTIVITAS PERKEBUNAN POHON SAWIT MELALUI PENERAPAN SISTEM MONITORING BERBASIS IOT DAN QR CODE.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929498" y="2057400"/>
            <a:ext cx="6573163" cy="6172200"/>
          </a:xfrm>
          <a:custGeom>
            <a:avLst/>
            <a:gdLst/>
            <a:ahLst/>
            <a:cxnLst/>
            <a:rect r="r" b="b" t="t" l="l"/>
            <a:pathLst>
              <a:path h="6172200" w="6573163">
                <a:moveTo>
                  <a:pt x="0" y="0"/>
                </a:moveTo>
                <a:lnTo>
                  <a:pt x="6573163" y="0"/>
                </a:lnTo>
                <a:lnTo>
                  <a:pt x="6573163" y="6172200"/>
                </a:lnTo>
                <a:lnTo>
                  <a:pt x="0" y="6172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60215" y="1095375"/>
            <a:ext cx="8936763" cy="993142"/>
          </a:xfrm>
          <a:prstGeom prst="rect">
            <a:avLst/>
          </a:prstGeom>
        </p:spPr>
        <p:txBody>
          <a:bodyPr anchor="t" rtlCol="false" tIns="0" lIns="0" bIns="0" rIns="0">
            <a:spAutoFit/>
          </a:bodyPr>
          <a:lstStyle/>
          <a:p>
            <a:pPr marL="0" indent="0" lvl="0">
              <a:lnSpc>
                <a:spcPts val="7630"/>
              </a:lnSpc>
            </a:pPr>
            <a:r>
              <a:rPr lang="en-US" sz="7000" spc="-294">
                <a:solidFill>
                  <a:srgbClr val="3139A8"/>
                </a:solidFill>
                <a:latin typeface="Be Vietnam Ultra-Bold"/>
              </a:rPr>
              <a:t>KESIMPULAN</a:t>
            </a:r>
          </a:p>
        </p:txBody>
      </p:sp>
      <p:sp>
        <p:nvSpPr>
          <p:cNvPr name="TextBox 4" id="4"/>
          <p:cNvSpPr txBox="true"/>
          <p:nvPr/>
        </p:nvSpPr>
        <p:spPr>
          <a:xfrm rot="0">
            <a:off x="1028700" y="2526030"/>
            <a:ext cx="8834065" cy="1605752"/>
          </a:xfrm>
          <a:prstGeom prst="rect">
            <a:avLst/>
          </a:prstGeom>
        </p:spPr>
        <p:txBody>
          <a:bodyPr anchor="t" rtlCol="false" tIns="0" lIns="0" bIns="0" rIns="0">
            <a:spAutoFit/>
          </a:bodyPr>
          <a:lstStyle/>
          <a:p>
            <a:pPr>
              <a:lnSpc>
                <a:spcPts val="3286"/>
              </a:lnSpc>
            </a:pPr>
            <a:r>
              <a:rPr lang="en-US" sz="2028">
                <a:solidFill>
                  <a:srgbClr val="3139A8"/>
                </a:solidFill>
                <a:latin typeface="Quicksand Medium"/>
              </a:rPr>
              <a:t>Potensi peningkatan produktivitas perkebunan kelapa sawit melalui penerapan sistem monitoring berbasis IoT dan QR Code ini menunjukkan bahwa pengembangan sistem ini memiliki potensi besar dalam meningkatkan produktivitas dan efisiensi.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DAF27gKWB0w</dc:identifier>
  <dcterms:modified xsi:type="dcterms:W3CDTF">2011-08-01T06:04:30Z</dcterms:modified>
  <cp:revision>1</cp:revision>
  <dc:title>Technology in Education Technology Presentation in Blue Peach Illustrative Style</dc:title>
</cp:coreProperties>
</file>

<file path=docProps/thumbnail.jpeg>
</file>